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32"/>
  </p:notesMasterIdLst>
  <p:sldIdLst>
    <p:sldId id="439" r:id="rId3"/>
    <p:sldId id="486" r:id="rId4"/>
    <p:sldId id="517" r:id="rId5"/>
    <p:sldId id="518" r:id="rId6"/>
    <p:sldId id="524" r:id="rId7"/>
    <p:sldId id="520" r:id="rId8"/>
    <p:sldId id="521" r:id="rId9"/>
    <p:sldId id="522" r:id="rId10"/>
    <p:sldId id="523" r:id="rId11"/>
    <p:sldId id="525" r:id="rId12"/>
    <p:sldId id="526" r:id="rId13"/>
    <p:sldId id="527" r:id="rId14"/>
    <p:sldId id="528" r:id="rId15"/>
    <p:sldId id="542" r:id="rId16"/>
    <p:sldId id="529" r:id="rId17"/>
    <p:sldId id="530" r:id="rId18"/>
    <p:sldId id="532" r:id="rId19"/>
    <p:sldId id="533" r:id="rId20"/>
    <p:sldId id="534" r:id="rId21"/>
    <p:sldId id="535" r:id="rId22"/>
    <p:sldId id="536" r:id="rId23"/>
    <p:sldId id="537" r:id="rId24"/>
    <p:sldId id="538" r:id="rId25"/>
    <p:sldId id="539" r:id="rId26"/>
    <p:sldId id="540" r:id="rId27"/>
    <p:sldId id="448" r:id="rId28"/>
    <p:sldId id="541" r:id="rId29"/>
    <p:sldId id="543" r:id="rId30"/>
    <p:sldId id="54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17"/>
            <p14:sldId id="518"/>
            <p14:sldId id="524"/>
            <p14:sldId id="520"/>
            <p14:sldId id="521"/>
            <p14:sldId id="522"/>
            <p14:sldId id="523"/>
            <p14:sldId id="525"/>
            <p14:sldId id="526"/>
            <p14:sldId id="527"/>
            <p14:sldId id="528"/>
            <p14:sldId id="542"/>
            <p14:sldId id="529"/>
            <p14:sldId id="530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448"/>
            <p14:sldId id="541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B7B4"/>
    <a:srgbClr val="122B39"/>
    <a:srgbClr val="F4C245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9" autoAdjust="0"/>
    <p:restoredTop sz="84477" autoAdjust="0"/>
  </p:normalViewPr>
  <p:slideViewPr>
    <p:cSldViewPr snapToGrid="0">
      <p:cViewPr>
        <p:scale>
          <a:sx n="88" d="100"/>
          <a:sy n="88" d="100"/>
        </p:scale>
        <p:origin x="1528" y="1016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primarily going to scrape Wikipedia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3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89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43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Upload the CSV to your </a:t>
            </a:r>
            <a:r>
              <a:rPr lang="en-GB" dirty="0" err="1"/>
              <a:t>github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2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the file and click raw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361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389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822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But you’ll also leave with a demonstration of tools you can use to learn more.</a:t>
            </a:r>
          </a:p>
          <a:p>
            <a:r>
              <a:rPr lang="en-GB" dirty="0"/>
              <a:t>Today intended to spark an interest.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6740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708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443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49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783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35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6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93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>
                    <a:alpha val="26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9B599F-90DA-9955-4DD4-822BC88AD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911" y="3319377"/>
            <a:ext cx="2557248" cy="30479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E71E24-29BB-448C-F48B-96C13856FE31}"/>
              </a:ext>
            </a:extLst>
          </p:cNvPr>
          <p:cNvSpPr txBox="1"/>
          <p:nvPr/>
        </p:nvSpPr>
        <p:spPr>
          <a:xfrm>
            <a:off x="8235159" y="4101040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there’s no point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you can just download the data</a:t>
            </a:r>
          </a:p>
        </p:txBody>
      </p:sp>
    </p:spTree>
    <p:extLst>
      <p:ext uri="{BB962C8B-B14F-4D97-AF65-F5344CB8AC3E}">
        <p14:creationId xmlns:p14="http://schemas.microsoft.com/office/powerpoint/2010/main" val="3797870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Look around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Search the web for exactly the data you want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to find a download first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FE4B7-F17E-EEA5-46E2-EED1E4CD6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58" y="3312092"/>
            <a:ext cx="2829973" cy="3205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398B2A-141E-1F36-8FBB-BE24D62FDDF7}"/>
              </a:ext>
            </a:extLst>
          </p:cNvPr>
          <p:cNvSpPr txBox="1"/>
          <p:nvPr/>
        </p:nvSpPr>
        <p:spPr>
          <a:xfrm>
            <a:off x="3718931" y="3429000"/>
            <a:ext cx="5603489" cy="234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Example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Table of G7 Meetings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Excel/CSV Unavailable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Available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532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data from tables on webpages is easy with Python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use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we have already seen today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9C8D8-B9C8-B407-574D-DFC31FC56201}"/>
              </a:ext>
            </a:extLst>
          </p:cNvPr>
          <p:cNvSpPr txBox="1"/>
          <p:nvPr/>
        </p:nvSpPr>
        <p:spPr>
          <a:xfrm>
            <a:off x="1040630" y="3841312"/>
            <a:ext cx="9602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8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8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2766048" y="4364532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(Loads every table from a webpage)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634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read all the tables, we point 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our example page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775556" y="3568107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makes a list of every table.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505804" y="2567833"/>
            <a:ext cx="96025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"https://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en.wikipedia.org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/wiki/G7"</a:t>
            </a:r>
          </a:p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= </a:t>
            </a:r>
            <a:r>
              <a:rPr lang="en-GB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29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34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7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78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have a messy table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Let’s clean it up to answer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‘What’s the most popular location for G7 meetings?’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257B4-83A7-59E5-E9C9-C2258A1EE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69"/>
          <a:stretch/>
        </p:blipFill>
        <p:spPr>
          <a:xfrm>
            <a:off x="1447800" y="3859891"/>
            <a:ext cx="3442010" cy="1884282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744DA9C-E827-B592-2996-BA5D9A157209}"/>
              </a:ext>
            </a:extLst>
          </p:cNvPr>
          <p:cNvSpPr/>
          <p:nvPr/>
        </p:nvSpPr>
        <p:spPr>
          <a:xfrm>
            <a:off x="5084410" y="459029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7C1A2C-015D-3132-1C35-F90CA0A07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03867"/>
            <a:ext cx="2694330" cy="15042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32961-DF35-C8A3-41E5-2967A3C230F7}"/>
              </a:ext>
            </a:extLst>
          </p:cNvPr>
          <p:cNvSpPr txBox="1">
            <a:spLocks/>
          </p:cNvSpPr>
          <p:nvPr/>
        </p:nvSpPr>
        <p:spPr>
          <a:xfrm>
            <a:off x="1372147" y="5693428"/>
            <a:ext cx="11445948" cy="3090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(Full Code in Notebook)</a:t>
            </a:r>
          </a:p>
        </p:txBody>
      </p:sp>
    </p:spTree>
    <p:extLst>
      <p:ext uri="{BB962C8B-B14F-4D97-AF65-F5344CB8AC3E}">
        <p14:creationId xmlns:p14="http://schemas.microsoft.com/office/powerpoint/2010/main" val="1820454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D791B51-B370-8112-E9CA-5BFC58E4D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48" y="3210819"/>
            <a:ext cx="10442923" cy="25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23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F3BA1-11E7-0D5D-7C14-71FA4BE27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3124271"/>
            <a:ext cx="10747462" cy="25851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51FB8-960E-15C7-C12A-D92BAF6174A5}"/>
              </a:ext>
            </a:extLst>
          </p:cNvPr>
          <p:cNvSpPr/>
          <p:nvPr/>
        </p:nvSpPr>
        <p:spPr>
          <a:xfrm>
            <a:off x="10175488" y="3239429"/>
            <a:ext cx="434897" cy="323386"/>
          </a:xfrm>
          <a:prstGeom prst="rect">
            <a:avLst/>
          </a:prstGeom>
          <a:noFill/>
          <a:ln>
            <a:solidFill>
              <a:srgbClr val="36B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48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2B7E8D-DAEF-074E-9B89-A5C4A933EEDD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329DC9-239E-5CCB-CF11-47C266438C1A}"/>
              </a:ext>
            </a:extLst>
          </p:cNvPr>
          <p:cNvSpPr txBox="1"/>
          <p:nvPr/>
        </p:nvSpPr>
        <p:spPr>
          <a:xfrm>
            <a:off x="798580" y="4621236"/>
            <a:ext cx="1866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0E9E5-CF34-2431-9063-46EA9C781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9" y="3210819"/>
            <a:ext cx="10322683" cy="177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5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Linking to our data, we can use it in a chart</a:t>
            </a:r>
          </a:p>
        </p:txBody>
      </p:sp>
      <p:pic>
        <p:nvPicPr>
          <p:cNvPr id="5" name="Picture 4" descr="A graph with blue squares&#10;&#10;Description automatically generated">
            <a:extLst>
              <a:ext uri="{FF2B5EF4-FFF2-40B4-BE49-F238E27FC236}">
                <a16:creationId xmlns:a16="http://schemas.microsoft.com/office/drawing/2014/main" id="{E2262653-49A7-4E27-09E0-5D4B01698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04" y="2341290"/>
            <a:ext cx="5032452" cy="416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6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kumimoji="0" lang="en-GB" sz="2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 (advanced)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[20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1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tables is easy but sometimes we want data that isn't nicely formatted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Instead, 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</a:t>
            </a:r>
            <a:r>
              <a:rPr lang="en-GB" sz="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headlines and tag-lines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by parsing the HTML.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2709967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2" y="2709967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382754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509043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303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seen advanced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Söhne"/>
              </a:rPr>
              <a:t>Data Privacy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Söhne"/>
              </a:rPr>
              <a:t>: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129BA5-7DA9-628C-7781-13D73C84588D}"/>
              </a:ext>
            </a:extLst>
          </p:cNvPr>
          <p:cNvSpPr/>
          <p:nvPr/>
        </p:nvSpPr>
        <p:spPr>
          <a:xfrm>
            <a:off x="8663608" y="5471425"/>
            <a:ext cx="3528392" cy="1368152"/>
          </a:xfrm>
          <a:prstGeom prst="rect">
            <a:avLst/>
          </a:prstGeom>
          <a:solidFill>
            <a:srgbClr val="122B39"/>
          </a:solidFill>
          <a:ln>
            <a:solidFill>
              <a:srgbClr val="122B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1AE0FA3-73D6-5239-0787-6BF1713C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Thank You</a:t>
            </a:r>
            <a: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sz="5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B5AA05-6AEB-1448-ED9E-A866C6DBCE62}"/>
              </a:ext>
            </a:extLst>
          </p:cNvPr>
          <p:cNvSpPr/>
          <p:nvPr/>
        </p:nvSpPr>
        <p:spPr>
          <a:xfrm>
            <a:off x="8816008" y="5623825"/>
            <a:ext cx="3528392" cy="1368152"/>
          </a:xfrm>
          <a:prstGeom prst="rect">
            <a:avLst/>
          </a:prstGeom>
          <a:solidFill>
            <a:srgbClr val="122B39"/>
          </a:solidFill>
          <a:ln>
            <a:solidFill>
              <a:srgbClr val="122B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137EC4-1E61-8A4A-801E-EFB19DA3FDA3}"/>
              </a:ext>
            </a:extLst>
          </p:cNvPr>
          <p:cNvSpPr txBox="1">
            <a:spLocks/>
          </p:cNvSpPr>
          <p:nvPr/>
        </p:nvSpPr>
        <p:spPr>
          <a:xfrm>
            <a:off x="584127" y="1665643"/>
            <a:ext cx="114459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For more from the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 Observatory: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Hub: 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economicsobservatory.com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/data-hub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Explore our data visualisation and create your own charts.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Newsletter: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Sign-up for our weekly newsletter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Social Media: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 X (@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EconObservatory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) and Instagram (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economicsobservatory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)</a:t>
            </a:r>
          </a:p>
          <a:p>
            <a:pPr>
              <a:lnSpc>
                <a:spcPct val="150000"/>
              </a:lnSpc>
            </a:pPr>
            <a:endParaRPr lang="en-GB" b="1" dirty="0">
              <a:solidFill>
                <a:srgbClr val="36B7B4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14972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99876" y="948241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Today,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041" y="1774369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190041" y="5525196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369" y="1778686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594303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4303" y="1773160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10369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589" y="1678639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Extract data from Wikipedia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D0BFF-02B6-D6C7-4FB7-011E17739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89" y="2273624"/>
            <a:ext cx="2790726" cy="3161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EFC3E-0D3E-578A-734A-5414D91D4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714" y="2518673"/>
            <a:ext cx="2507519" cy="266068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831F9355-0DF1-784B-3345-1FAC30563872}"/>
              </a:ext>
            </a:extLst>
          </p:cNvPr>
          <p:cNvSpPr/>
          <p:nvPr/>
        </p:nvSpPr>
        <p:spPr>
          <a:xfrm>
            <a:off x="3685478" y="3683079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83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Take a quick look at more complicated scraping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Share the tools to learn more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57D98E-D76F-787B-F0D6-F9A86029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00" y="2359179"/>
            <a:ext cx="1771015" cy="2181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AB6AC7-77B2-1C11-4C6D-35EB7C07A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601" y="2317500"/>
            <a:ext cx="1865099" cy="2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Identify the data needed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Look Around </a:t>
            </a: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– do you need to scrape?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Scrape the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4. Cleaning and Visualising</a:t>
            </a:r>
          </a:p>
        </p:txBody>
      </p:sp>
    </p:spTree>
    <p:extLst>
      <p:ext uri="{BB962C8B-B14F-4D97-AF65-F5344CB8AC3E}">
        <p14:creationId xmlns:p14="http://schemas.microsoft.com/office/powerpoint/2010/main" val="2656386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</p:spTree>
    <p:extLst>
      <p:ext uri="{BB962C8B-B14F-4D97-AF65-F5344CB8AC3E}">
        <p14:creationId xmlns:p14="http://schemas.microsoft.com/office/powerpoint/2010/main" val="99228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3874</TotalTime>
  <Words>1067</Words>
  <Application>Microsoft Macintosh PowerPoint</Application>
  <PresentationFormat>Widescreen</PresentationFormat>
  <Paragraphs>171</Paragraphs>
  <Slides>29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Abadi Extra Light</vt:lpstr>
      <vt:lpstr>Arial</vt:lpstr>
      <vt:lpstr>Calibri</vt:lpstr>
      <vt:lpstr>Calibri Light</vt:lpstr>
      <vt:lpstr>Circular Std Book</vt:lpstr>
      <vt:lpstr>Menlo</vt:lpstr>
      <vt:lpstr>Söhne</vt:lpstr>
      <vt:lpstr>Times New Roman</vt:lpstr>
      <vt:lpstr>Office Theme</vt:lpstr>
      <vt:lpstr>5_Custom Design</vt:lpstr>
      <vt:lpstr>PowerPoint Presentation</vt:lpstr>
      <vt:lpstr>Session 5. Data scraping </vt:lpstr>
      <vt:lpstr>PowerPoint Presentation</vt:lpstr>
      <vt:lpstr>PowerPoint Presentation</vt:lpstr>
      <vt:lpstr>Scraping.</vt:lpstr>
      <vt:lpstr>Today we will.</vt:lpstr>
      <vt:lpstr>Today we will.</vt:lpstr>
      <vt:lpstr>Overview.</vt:lpstr>
      <vt:lpstr>Identify the data needed.</vt:lpstr>
      <vt:lpstr>Identify the data needed.</vt:lpstr>
      <vt:lpstr>Look around.</vt:lpstr>
      <vt:lpstr>Scrape the data.</vt:lpstr>
      <vt:lpstr>Scrape the data.</vt:lpstr>
      <vt:lpstr>Code-along. </vt:lpstr>
      <vt:lpstr>Scrape the data.</vt:lpstr>
      <vt:lpstr>Scrape the data.</vt:lpstr>
      <vt:lpstr>Cleaning and Visualising.</vt:lpstr>
      <vt:lpstr>Cleaning and Visualising.</vt:lpstr>
      <vt:lpstr>Cleaning and Visualising.</vt:lpstr>
      <vt:lpstr>Cleaning and Visualising.</vt:lpstr>
      <vt:lpstr>Cleaning and Visualising.</vt:lpstr>
      <vt:lpstr>Session 5. Scraping the HTML source (advanced)</vt:lpstr>
      <vt:lpstr>Scraping HTML Source.</vt:lpstr>
      <vt:lpstr>Scraping HTML Source.</vt:lpstr>
      <vt:lpstr>Scraping HTML Source.</vt:lpstr>
      <vt:lpstr>Code-along. </vt:lpstr>
      <vt:lpstr>Learn more.</vt:lpstr>
      <vt:lpstr>Learn more, responsibly.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77</cp:revision>
  <dcterms:created xsi:type="dcterms:W3CDTF">2021-07-20T09:12:48Z</dcterms:created>
  <dcterms:modified xsi:type="dcterms:W3CDTF">2024-02-14T13:59:41Z</dcterms:modified>
</cp:coreProperties>
</file>

<file path=docProps/thumbnail.jpeg>
</file>